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72" r:id="rId2"/>
    <p:sldId id="268" r:id="rId3"/>
    <p:sldId id="264" r:id="rId4"/>
    <p:sldId id="277" r:id="rId5"/>
    <p:sldId id="27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C3D5"/>
    <a:srgbClr val="203BC4"/>
    <a:srgbClr val="2E75B6"/>
    <a:srgbClr val="1A33CA"/>
    <a:srgbClr val="0B2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7" d="100"/>
          <a:sy n="57" d="100"/>
        </p:scale>
        <p:origin x="66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s 18"/>
          <p:cNvSpPr/>
          <p:nvPr/>
        </p:nvSpPr>
        <p:spPr>
          <a:xfrm>
            <a:off x="-130810" y="-11430"/>
            <a:ext cx="12453620" cy="716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con_0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0810" y="-5080"/>
            <a:ext cx="6405245" cy="3731260"/>
          </a:xfrm>
          <a:prstGeom prst="rect">
            <a:avLst/>
          </a:prstGeom>
        </p:spPr>
      </p:pic>
      <p:pic>
        <p:nvPicPr>
          <p:cNvPr id="13" name="Picture 12" descr="icon_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5220" y="-10795"/>
            <a:ext cx="6117590" cy="3683635"/>
          </a:xfrm>
          <a:prstGeom prst="rect">
            <a:avLst/>
          </a:prstGeom>
        </p:spPr>
      </p:pic>
      <p:pic>
        <p:nvPicPr>
          <p:cNvPr id="14" name="Picture 13" descr="icon_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365" y="3673475"/>
            <a:ext cx="6227445" cy="3541395"/>
          </a:xfrm>
          <a:prstGeom prst="rect">
            <a:avLst/>
          </a:prstGeom>
        </p:spPr>
      </p:pic>
      <p:pic>
        <p:nvPicPr>
          <p:cNvPr id="12" name="Picture 11" descr="icon_0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0810" y="3674110"/>
            <a:ext cx="6405245" cy="348170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838200" y="707390"/>
            <a:ext cx="10812145" cy="6249035"/>
          </a:xfrm>
          <a:prstGeom prst="ellipse">
            <a:avLst/>
          </a:prstGeom>
          <a:solidFill>
            <a:srgbClr val="203BC4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8"/>
          <p:cNvSpPr txBox="1"/>
          <p:nvPr/>
        </p:nvSpPr>
        <p:spPr>
          <a:xfrm>
            <a:off x="220980" y="993140"/>
            <a:ext cx="11278235" cy="624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en-US" sz="8000" b="1">
                <a:solidFill>
                  <a:schemeClr val="bg1"/>
                </a:solidFill>
              </a:rPr>
              <a:t>BESZÉLJÜNK RÓLA!</a:t>
            </a:r>
          </a:p>
          <a:p>
            <a:pPr algn="ctr"/>
            <a:r>
              <a:rPr lang="hu-HU" altLang="en-US" sz="8000" b="1">
                <a:solidFill>
                  <a:schemeClr val="bg1"/>
                </a:solidFill>
              </a:rPr>
              <a:t>hogyan érint a vírushelyzet?</a:t>
            </a:r>
          </a:p>
          <a:p>
            <a:pPr algn="ctr"/>
            <a:r>
              <a:rPr lang="hu-HU" altLang="en-US" sz="8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Segédeszköz osztályfőnököknek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3873500" y="4579620"/>
            <a:ext cx="4610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·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s 18"/>
          <p:cNvSpPr/>
          <p:nvPr/>
        </p:nvSpPr>
        <p:spPr>
          <a:xfrm>
            <a:off x="-130810" y="-11430"/>
            <a:ext cx="12453620" cy="716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051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238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194810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13555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680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2867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051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238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19417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1292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81680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82867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病毒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970" y="598170"/>
            <a:ext cx="2540000" cy="2540000"/>
          </a:xfrm>
          <a:prstGeom prst="rect">
            <a:avLst/>
          </a:prstGeom>
        </p:spPr>
      </p:pic>
      <p:pic>
        <p:nvPicPr>
          <p:cNvPr id="7" name="Picture 6" descr="防疫物资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4285" y="598170"/>
            <a:ext cx="2540000" cy="2540000"/>
          </a:xfrm>
          <a:prstGeom prst="rect">
            <a:avLst/>
          </a:prstGeom>
        </p:spPr>
      </p:pic>
      <p:pic>
        <p:nvPicPr>
          <p:cNvPr id="9" name="Picture 8" descr="口罩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4105" y="598170"/>
            <a:ext cx="2540000" cy="2540000"/>
          </a:xfrm>
          <a:prstGeom prst="rect">
            <a:avLst/>
          </a:prstGeom>
        </p:spPr>
      </p:pic>
      <p:pic>
        <p:nvPicPr>
          <p:cNvPr id="16" name="Picture 15" descr="药剂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5675" y="3931920"/>
            <a:ext cx="2540000" cy="2540000"/>
          </a:xfrm>
          <a:prstGeom prst="rect">
            <a:avLst/>
          </a:prstGeom>
        </p:spPr>
      </p:pic>
      <p:pic>
        <p:nvPicPr>
          <p:cNvPr id="18" name="Picture 17" descr="体温计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3925" y="4040505"/>
            <a:ext cx="2244725" cy="2244725"/>
          </a:xfrm>
          <a:prstGeom prst="rect">
            <a:avLst/>
          </a:prstGeom>
        </p:spPr>
      </p:pic>
      <p:pic>
        <p:nvPicPr>
          <p:cNvPr id="15" name="Picture 14" descr="输液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84285" y="3893185"/>
            <a:ext cx="2540000" cy="2540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205105" y="485140"/>
            <a:ext cx="11809730" cy="1198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altLang="en-US" sz="3600" b="1">
                <a:solidFill>
                  <a:schemeClr val="accent5">
                    <a:lumMod val="75000"/>
                  </a:schemeClr>
                </a:solidFill>
              </a:rPr>
              <a:t>KÉRDÉSEK, AMELYEK MENTÉN BESZÉLHETÜNK DIÁKJAINKKAL ARRÓL, HOGYAN ÉRINTI ŐKET A VÍRUSHELYZET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1746250" y="2060575"/>
            <a:ext cx="3684905" cy="45231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en-US"/>
              <a:t>FONTOS TERET ADNI osztályfőnöki órákon, vagy akár más, informális alkalmakon a jelenlegi, covidos helyzettel kapcsolatos beszélgetések-nek. A gyerekeknek / fiataloknak szükségük van rá, hogy átgondolt, érzelmileg is biztonságos keretek között adjanak hangot gondolataik-nak, érzéseiknek, vágyaiknak, újra átélhessék a közösséghez való tartozás élményét és a közösség által nyújtott érzelmi támogatást. Ilyenkor megélhetik, hogy nem csak ők küszködnek időnként különféle érzésekkel / gondolatokkal és, hogy tehetnek testi-lelki jóllétükért.  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089650" y="2060575"/>
            <a:ext cx="4236720" cy="452310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altLang="en-US"/>
              <a:t>FIGYELJÜNK ARRA, HOGY:</a:t>
            </a:r>
          </a:p>
          <a:p>
            <a:endParaRPr lang="hu-HU" altLang="en-US"/>
          </a:p>
          <a:p>
            <a:r>
              <a:rPr lang="hu-HU" altLang="en-US"/>
              <a:t>	A kézről-kézre adható “beszélő tárgy” helyett legyen valami más, aminek segítségével szabályozzuk a beszélgetés fonalát. A résztvevők életkorától függően ez lehet egy gesztus, egy mondat (átadom a szót ...-nak), egy képzeletbeli állat (pillangó, gekkó, stb : “repüljön a pillangó ...-hez...”) láthatatlan tárgy (labda, keljfeljancsi)</a:t>
            </a:r>
          </a:p>
          <a:p>
            <a:r>
              <a:rPr lang="hu-HU" altLang="en-US"/>
              <a:t>	Szabjunk időkeretet a beszélge-tésnek, adjunk lehetőséget rá, hogy mindenki megszólaljon.</a:t>
            </a:r>
          </a:p>
          <a:p>
            <a:r>
              <a:rPr lang="hu-HU" altLang="en-US"/>
              <a:t>	Válogassunk a kérdések közül! Nem kell egyetlen alkalommal mindet “felhasználnunk”.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s 18"/>
          <p:cNvSpPr/>
          <p:nvPr/>
        </p:nvSpPr>
        <p:spPr>
          <a:xfrm>
            <a:off x="-130810" y="-11430"/>
            <a:ext cx="12453620" cy="716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051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238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194810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13555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680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2867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051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238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19417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1292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81680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82867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护盾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605" y="598170"/>
            <a:ext cx="2540000" cy="2540000"/>
          </a:xfrm>
          <a:prstGeom prst="rect">
            <a:avLst/>
          </a:prstGeom>
        </p:spPr>
      </p:pic>
      <p:pic>
        <p:nvPicPr>
          <p:cNvPr id="6" name="Picture 5" descr="开窗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598170"/>
            <a:ext cx="2540000" cy="2540000"/>
          </a:xfrm>
          <a:prstGeom prst="rect">
            <a:avLst/>
          </a:prstGeom>
        </p:spPr>
      </p:pic>
      <p:pic>
        <p:nvPicPr>
          <p:cNvPr id="9" name="Picture 8" descr="勤洗手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8725" y="3931920"/>
            <a:ext cx="2490470" cy="2490470"/>
          </a:xfrm>
          <a:prstGeom prst="rect">
            <a:avLst/>
          </a:prstGeom>
        </p:spPr>
      </p:pic>
      <p:pic>
        <p:nvPicPr>
          <p:cNvPr id="10" name="Picture 9" descr="数据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99195" y="598170"/>
            <a:ext cx="2540000" cy="2540000"/>
          </a:xfrm>
          <a:prstGeom prst="rect">
            <a:avLst/>
          </a:prstGeom>
        </p:spPr>
      </p:pic>
      <p:pic>
        <p:nvPicPr>
          <p:cNvPr id="11" name="Picture 10" descr="洗手液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3500" y="4249420"/>
            <a:ext cx="1905000" cy="1905000"/>
          </a:xfrm>
          <a:prstGeom prst="rect">
            <a:avLst/>
          </a:prstGeom>
        </p:spPr>
      </p:pic>
      <p:pic>
        <p:nvPicPr>
          <p:cNvPr id="15" name="Picture 14" descr="消毒喷雾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4105" y="4249420"/>
            <a:ext cx="1905000" cy="1905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521970" y="476885"/>
            <a:ext cx="10991215" cy="5835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hu-HU" altLang="en-US" sz="320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KÉRDÉSEK AMELYEK MENTÉN BESZÉLHETÜNK DIÁKJAINKKAL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542415" y="2060575"/>
            <a:ext cx="3888740" cy="36925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en-US" dirty="0"/>
              <a:t>Egymásra való hangolódást segítő kérdések</a:t>
            </a:r>
          </a:p>
          <a:p>
            <a:endParaRPr lang="hu-HU" altLang="en-US" dirty="0"/>
          </a:p>
          <a:p>
            <a:r>
              <a:rPr lang="hu-HU" altLang="en-US" dirty="0"/>
              <a:t>1. Milyen színű vagy ma? Miért?</a:t>
            </a:r>
          </a:p>
          <a:p>
            <a:r>
              <a:rPr lang="hu-HU" altLang="en-US" dirty="0"/>
              <a:t>2. Milyen állat szeretnél ma lenni? Miért?</a:t>
            </a:r>
          </a:p>
          <a:p>
            <a:r>
              <a:rPr lang="hu-HU" altLang="en-US" dirty="0"/>
              <a:t>3. Mondj egy pozitív érzést, amit hoztál a csoportba.</a:t>
            </a:r>
          </a:p>
          <a:p>
            <a:r>
              <a:rPr lang="hu-HU" altLang="en-US" dirty="0"/>
              <a:t>4. Mire van szükséged, hogy jól érezd magad a beszélgetés alatt / a </a:t>
            </a:r>
            <a:r>
              <a:rPr lang="hu-HU" altLang="en-US" dirty="0" smtClean="0"/>
              <a:t>foglalkozás </a:t>
            </a:r>
            <a:r>
              <a:rPr lang="hu-HU" altLang="en-US" dirty="0"/>
              <a:t>alatt?</a:t>
            </a:r>
          </a:p>
          <a:p>
            <a:r>
              <a:rPr lang="hu-HU" altLang="en-US" dirty="0"/>
              <a:t>5. Milyen természeti jelenség szeretnél most lenni? Miért?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6089650" y="2060575"/>
            <a:ext cx="4236720" cy="36925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altLang="en-US"/>
              <a:t>Kérdések a “Covidos” megszorításokról</a:t>
            </a:r>
          </a:p>
          <a:p>
            <a:endParaRPr lang="hu-HU" altLang="en-US"/>
          </a:p>
          <a:p>
            <a:r>
              <a:rPr lang="hu-HU" altLang="en-US"/>
              <a:t>1. Milyen gondolatok, érzések fogalmazódnak meg benned, ahogy ez a krízis terjed, erősödik?</a:t>
            </a:r>
          </a:p>
          <a:p>
            <a:r>
              <a:rPr lang="hu-HU" altLang="en-US"/>
              <a:t>2. Hogyan hatnak rád a korlátozó szabályozások: maszkviselés, távolságtartás, hőmérséklet ellenőrzés, nagyobb csoportosulások tiltása?</a:t>
            </a:r>
          </a:p>
          <a:p>
            <a:r>
              <a:rPr lang="hu-HU" altLang="en-US"/>
              <a:t>3. Hogyan hat rád / befolyásol az online iskola?</a:t>
            </a:r>
          </a:p>
          <a:p>
            <a:r>
              <a:rPr lang="hu-HU" altLang="en-US"/>
              <a:t>4. Milyen szimbólumban/képben tudnád mindezt kifejezni?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s 18"/>
          <p:cNvSpPr/>
          <p:nvPr/>
        </p:nvSpPr>
        <p:spPr>
          <a:xfrm>
            <a:off x="-130810" y="-11430"/>
            <a:ext cx="12453620" cy="716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051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238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194810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13555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680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2867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051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238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19417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1292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81680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82867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护盾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605" y="598170"/>
            <a:ext cx="2540000" cy="2540000"/>
          </a:xfrm>
          <a:prstGeom prst="rect">
            <a:avLst/>
          </a:prstGeom>
        </p:spPr>
      </p:pic>
      <p:pic>
        <p:nvPicPr>
          <p:cNvPr id="6" name="Picture 5" descr="开窗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598170"/>
            <a:ext cx="2540000" cy="2540000"/>
          </a:xfrm>
          <a:prstGeom prst="rect">
            <a:avLst/>
          </a:prstGeom>
        </p:spPr>
      </p:pic>
      <p:pic>
        <p:nvPicPr>
          <p:cNvPr id="9" name="Picture 8" descr="勤洗手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8725" y="3931920"/>
            <a:ext cx="2490470" cy="2490470"/>
          </a:xfrm>
          <a:prstGeom prst="rect">
            <a:avLst/>
          </a:prstGeom>
        </p:spPr>
      </p:pic>
      <p:pic>
        <p:nvPicPr>
          <p:cNvPr id="10" name="Picture 9" descr="数据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99195" y="598170"/>
            <a:ext cx="2540000" cy="2540000"/>
          </a:xfrm>
          <a:prstGeom prst="rect">
            <a:avLst/>
          </a:prstGeom>
        </p:spPr>
      </p:pic>
      <p:pic>
        <p:nvPicPr>
          <p:cNvPr id="11" name="Picture 10" descr="洗手液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3500" y="4249420"/>
            <a:ext cx="1905000" cy="1905000"/>
          </a:xfrm>
          <a:prstGeom prst="rect">
            <a:avLst/>
          </a:prstGeom>
        </p:spPr>
      </p:pic>
      <p:pic>
        <p:nvPicPr>
          <p:cNvPr id="15" name="Picture 14" descr="消毒喷雾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4105" y="4249420"/>
            <a:ext cx="1905000" cy="1905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521970" y="476885"/>
            <a:ext cx="10991215" cy="5835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hu-HU" altLang="en-US" sz="320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KÉRDÉSEK AMELYEK MENTÉN BESZÉLHETÜNK DIÁKJAINKKAL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542415" y="2060575"/>
            <a:ext cx="3888740" cy="39693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en-US"/>
              <a:t>“Covidos” érzelmekre, élményekre vonatkozó kérdések</a:t>
            </a:r>
          </a:p>
          <a:p>
            <a:endParaRPr lang="hu-HU" altLang="en-US"/>
          </a:p>
          <a:p>
            <a:r>
              <a:rPr lang="hu-HU" altLang="en-US"/>
              <a:t>1. Mit szeretsz ebben az időszakban?</a:t>
            </a:r>
          </a:p>
          <a:p>
            <a:r>
              <a:rPr lang="hu-HU" altLang="en-US"/>
              <a:t>2. Milyen jó dolgok származtak belőle, hogy otthonról tanultok, online tartják az órákat? </a:t>
            </a:r>
          </a:p>
          <a:p>
            <a:r>
              <a:rPr lang="hu-HU" altLang="en-US"/>
              <a:t>3. Milyen félelmek nehezítik mindennapjaidat, zavarják meg gondolataidat? </a:t>
            </a:r>
          </a:p>
          <a:p>
            <a:r>
              <a:rPr lang="hu-HU" altLang="en-US"/>
              <a:t>4. Kivel tudsz beszélgetni ezekről a gondolatokról, félelmekről? </a:t>
            </a:r>
          </a:p>
          <a:p>
            <a:r>
              <a:rPr lang="hu-HU" altLang="en-US"/>
              <a:t>5. Milyen élmények, tevékenységek hiányoznak neked ebben az időszakban?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6089650" y="2060575"/>
            <a:ext cx="5424170" cy="396938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altLang="en-US"/>
              <a:t>A krízissel való megküzdésre vonatkozó kérdések</a:t>
            </a:r>
          </a:p>
          <a:p>
            <a:endParaRPr lang="hu-HU" altLang="en-US"/>
          </a:p>
          <a:p>
            <a:r>
              <a:rPr lang="hu-HU" altLang="en-US"/>
              <a:t>1. Nevezz meg valamit, ami az online tanulás elején nehézséget okozott, de mostmár nem az. </a:t>
            </a:r>
          </a:p>
          <a:p>
            <a:r>
              <a:rPr lang="hu-HU" altLang="en-US"/>
              <a:t>2. Nevezz meg valamit, ami még mindig gondot, nehézséget jelent az online tanulásban.  </a:t>
            </a:r>
          </a:p>
          <a:p>
            <a:r>
              <a:rPr lang="hu-HU" altLang="en-US"/>
              <a:t>3. Nevezz meg egy dolgot, amit teszel annak érdekében, hogy javíts a helyzeten / állapotodon.</a:t>
            </a:r>
          </a:p>
          <a:p>
            <a:r>
              <a:rPr lang="hu-HU" altLang="en-US"/>
              <a:t>4. Mondj egy max 10 percet igénylő tevékenységet, ami segít neked lazítani. </a:t>
            </a:r>
          </a:p>
          <a:p>
            <a:r>
              <a:rPr lang="hu-HU" altLang="en-US"/>
              <a:t>5. Hogyan, milyen mozgásos programokkal segítesz a testednek jól lenni?</a:t>
            </a:r>
          </a:p>
          <a:p>
            <a:r>
              <a:rPr lang="hu-HU" altLang="en-US"/>
              <a:t>6. Milyen új képességeket szereztél / fejlesztettél ki magadban ebben az időszakban?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s 18"/>
          <p:cNvSpPr/>
          <p:nvPr/>
        </p:nvSpPr>
        <p:spPr>
          <a:xfrm>
            <a:off x="-130810" y="-11430"/>
            <a:ext cx="12453620" cy="716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051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238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194810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13555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68005" y="32956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286750" y="32956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051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238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19417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1292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8168005" y="3663315"/>
            <a:ext cx="3683000" cy="307721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8286750" y="3663315"/>
            <a:ext cx="3564890" cy="307721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护盾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605" y="598170"/>
            <a:ext cx="2540000" cy="2540000"/>
          </a:xfrm>
          <a:prstGeom prst="rect">
            <a:avLst/>
          </a:prstGeom>
        </p:spPr>
      </p:pic>
      <p:pic>
        <p:nvPicPr>
          <p:cNvPr id="6" name="Picture 5" descr="开窗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598170"/>
            <a:ext cx="2540000" cy="2540000"/>
          </a:xfrm>
          <a:prstGeom prst="rect">
            <a:avLst/>
          </a:prstGeom>
        </p:spPr>
      </p:pic>
      <p:pic>
        <p:nvPicPr>
          <p:cNvPr id="9" name="Picture 8" descr="勤洗手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8725" y="3931920"/>
            <a:ext cx="2490470" cy="2490470"/>
          </a:xfrm>
          <a:prstGeom prst="rect">
            <a:avLst/>
          </a:prstGeom>
        </p:spPr>
      </p:pic>
      <p:pic>
        <p:nvPicPr>
          <p:cNvPr id="10" name="Picture 9" descr="数据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99195" y="598170"/>
            <a:ext cx="2540000" cy="2540000"/>
          </a:xfrm>
          <a:prstGeom prst="rect">
            <a:avLst/>
          </a:prstGeom>
        </p:spPr>
      </p:pic>
      <p:pic>
        <p:nvPicPr>
          <p:cNvPr id="11" name="Picture 10" descr="洗手液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3500" y="4249420"/>
            <a:ext cx="1905000" cy="1905000"/>
          </a:xfrm>
          <a:prstGeom prst="rect">
            <a:avLst/>
          </a:prstGeom>
        </p:spPr>
      </p:pic>
      <p:pic>
        <p:nvPicPr>
          <p:cNvPr id="15" name="Picture 14" descr="消毒喷雾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4105" y="4249420"/>
            <a:ext cx="1905000" cy="1905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521970" y="476885"/>
            <a:ext cx="10991215" cy="5835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hu-HU" altLang="en-US" sz="320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KÉRDÉSEK AMELYEK MENTÉN BESZÉLHETÜNK DIÁKJAINKKAL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542415" y="2060575"/>
            <a:ext cx="3888740" cy="34150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en-US"/>
              <a:t>Záró kérdések</a:t>
            </a:r>
          </a:p>
          <a:p>
            <a:endParaRPr lang="hu-HU" altLang="en-US"/>
          </a:p>
          <a:p>
            <a:r>
              <a:rPr lang="hu-HU" altLang="en-US"/>
              <a:t>1. Mire lenne szükséged ahhoz, hogy kiegyensúlyozottnak / jobban érezd magad?</a:t>
            </a:r>
          </a:p>
          <a:p>
            <a:r>
              <a:rPr lang="hu-HU" altLang="en-US"/>
              <a:t>2. Nevezz meg egy ötletet, amit a társaidtól hallottál, és szeretnéd beépíteni a te mindennapjaidba is (ha van ilyen).  </a:t>
            </a:r>
          </a:p>
          <a:p>
            <a:r>
              <a:rPr lang="hu-HU" altLang="en-US"/>
              <a:t>3. Milyen gondolatot, érzést viszel magaddal ebből a beszélgetésből? </a:t>
            </a:r>
          </a:p>
          <a:p>
            <a:endParaRPr lang="hu-HU" altLang="en-US"/>
          </a:p>
        </p:txBody>
      </p:sp>
      <p:sp>
        <p:nvSpPr>
          <p:cNvPr id="7" name="Text Box 6"/>
          <p:cNvSpPr txBox="1"/>
          <p:nvPr/>
        </p:nvSpPr>
        <p:spPr>
          <a:xfrm>
            <a:off x="7680960" y="6219825"/>
            <a:ext cx="4242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Az anyagot összeállította Kui Eszter Enikő, pszichológus, iskolai tanácsadó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Szélesvásznú</PresentationFormat>
  <Paragraphs>48</Paragraphs>
  <Slides>5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Márti</cp:lastModifiedBy>
  <cp:revision>12</cp:revision>
  <dcterms:created xsi:type="dcterms:W3CDTF">2020-03-16T11:01:00Z</dcterms:created>
  <dcterms:modified xsi:type="dcterms:W3CDTF">2020-12-02T10:09:11Z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1033-11.2.0.8668</vt:lpwstr>
  </property>
</Properties>
</file>